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5886-84AB-4BD8-A09A-AD15D39CD682}" type="datetimeFigureOut">
              <a:rPr lang="cs-CZ" smtClean="0"/>
              <a:pPr/>
              <a:t>20.03.2020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33F84-D56E-4BAB-B8C6-EB07F6D9D6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5886-84AB-4BD8-A09A-AD15D39CD682}" type="datetimeFigureOut">
              <a:rPr lang="cs-CZ" smtClean="0"/>
              <a:pPr/>
              <a:t>20.03.2020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33F84-D56E-4BAB-B8C6-EB07F6D9D6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5886-84AB-4BD8-A09A-AD15D39CD682}" type="datetimeFigureOut">
              <a:rPr lang="cs-CZ" smtClean="0"/>
              <a:pPr/>
              <a:t>20.03.2020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33F84-D56E-4BAB-B8C6-EB07F6D9D6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5886-84AB-4BD8-A09A-AD15D39CD682}" type="datetimeFigureOut">
              <a:rPr lang="cs-CZ" smtClean="0"/>
              <a:pPr/>
              <a:t>20.03.2020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33F84-D56E-4BAB-B8C6-EB07F6D9D6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5886-84AB-4BD8-A09A-AD15D39CD682}" type="datetimeFigureOut">
              <a:rPr lang="cs-CZ" smtClean="0"/>
              <a:pPr/>
              <a:t>20.03.2020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33F84-D56E-4BAB-B8C6-EB07F6D9D6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5886-84AB-4BD8-A09A-AD15D39CD682}" type="datetimeFigureOut">
              <a:rPr lang="cs-CZ" smtClean="0"/>
              <a:pPr/>
              <a:t>20.03.2020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33F84-D56E-4BAB-B8C6-EB07F6D9D6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5886-84AB-4BD8-A09A-AD15D39CD682}" type="datetimeFigureOut">
              <a:rPr lang="cs-CZ" smtClean="0"/>
              <a:pPr/>
              <a:t>20.03.2020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33F84-D56E-4BAB-B8C6-EB07F6D9D6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5886-84AB-4BD8-A09A-AD15D39CD682}" type="datetimeFigureOut">
              <a:rPr lang="cs-CZ" smtClean="0"/>
              <a:pPr/>
              <a:t>20.03.2020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33F84-D56E-4BAB-B8C6-EB07F6D9D6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5886-84AB-4BD8-A09A-AD15D39CD682}" type="datetimeFigureOut">
              <a:rPr lang="cs-CZ" smtClean="0"/>
              <a:pPr/>
              <a:t>20.03.2020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33F84-D56E-4BAB-B8C6-EB07F6D9D6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5886-84AB-4BD8-A09A-AD15D39CD682}" type="datetimeFigureOut">
              <a:rPr lang="cs-CZ" smtClean="0"/>
              <a:pPr/>
              <a:t>20.03.2020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33F84-D56E-4BAB-B8C6-EB07F6D9D6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D5886-84AB-4BD8-A09A-AD15D39CD682}" type="datetimeFigureOut">
              <a:rPr lang="cs-CZ" smtClean="0"/>
              <a:pPr/>
              <a:t>20.03.2020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933F84-D56E-4BAB-B8C6-EB07F6D9D6D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D5886-84AB-4BD8-A09A-AD15D39CD682}" type="datetimeFigureOut">
              <a:rPr lang="cs-CZ" smtClean="0"/>
              <a:pPr/>
              <a:t>20.03.2020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933F84-D56E-4BAB-B8C6-EB07F6D9D6D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7" name="Zástupný symbol pro obrázek 6" descr="úvaha- titulní strana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2860" b="2860"/>
          <a:stretch>
            <a:fillRect/>
          </a:stretch>
        </p:blipFill>
        <p:spPr>
          <a:xfrm>
            <a:off x="1792288" y="612775"/>
            <a:ext cx="5486400" cy="4745052"/>
          </a:xfrm>
        </p:spPr>
      </p:pic>
      <p:sp>
        <p:nvSpPr>
          <p:cNvPr id="6" name="Zástupný symbol pro text 5"/>
          <p:cNvSpPr>
            <a:spLocks noGrp="1"/>
          </p:cNvSpPr>
          <p:nvPr>
            <p:ph type="body" sz="half" idx="2"/>
          </p:nvPr>
        </p:nvSpPr>
        <p:spPr>
          <a:xfrm>
            <a:off x="1792288" y="5643578"/>
            <a:ext cx="5486400" cy="528622"/>
          </a:xfrm>
        </p:spPr>
        <p:txBody>
          <a:bodyPr/>
          <a:lstStyle/>
          <a:p>
            <a:pPr algn="r"/>
            <a:r>
              <a:rPr lang="cs-CZ" dirty="0">
                <a:solidFill>
                  <a:srgbClr val="FF0000"/>
                </a:solidFill>
              </a:rPr>
              <a:t>Autor: Naděžda </a:t>
            </a:r>
            <a:r>
              <a:rPr lang="cs-CZ" dirty="0" err="1">
                <a:solidFill>
                  <a:srgbClr val="FF0000"/>
                </a:solidFill>
              </a:rPr>
              <a:t>Ružičková</a:t>
            </a:r>
            <a:endParaRPr lang="cs-CZ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u="sng" dirty="0">
                <a:solidFill>
                  <a:schemeClr val="bg1"/>
                </a:solidFill>
              </a:rPr>
              <a:t>ÚVAHA</a:t>
            </a:r>
            <a:r>
              <a:rPr lang="cs-CZ" b="1" dirty="0">
                <a:solidFill>
                  <a:schemeClr val="bg1"/>
                </a:solidFill>
              </a:rPr>
              <a:t> je útvar slohového postupu </a:t>
            </a:r>
            <a:r>
              <a:rPr lang="cs-CZ" b="1" i="1" u="sng" dirty="0">
                <a:solidFill>
                  <a:srgbClr val="FFC000"/>
                </a:solidFill>
              </a:rPr>
              <a:t>úvahového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sz="5400" b="1" dirty="0">
                <a:solidFill>
                  <a:schemeClr val="bg1"/>
                </a:solidFill>
              </a:rPr>
              <a:t>Autor se </a:t>
            </a:r>
            <a:r>
              <a:rPr lang="cs-CZ" sz="5400" b="1" i="1" u="sng" dirty="0">
                <a:solidFill>
                  <a:srgbClr val="FF0000"/>
                </a:solidFill>
              </a:rPr>
              <a:t>zamýšlí</a:t>
            </a:r>
            <a:r>
              <a:rPr lang="cs-CZ" sz="5400" b="1" dirty="0">
                <a:solidFill>
                  <a:srgbClr val="FF0000"/>
                </a:solidFill>
              </a:rPr>
              <a:t> </a:t>
            </a:r>
            <a:r>
              <a:rPr lang="cs-CZ" sz="5400" b="1" dirty="0">
                <a:solidFill>
                  <a:schemeClr val="bg1"/>
                </a:solidFill>
              </a:rPr>
              <a:t>na základě získaných poznatků nad </a:t>
            </a:r>
            <a:r>
              <a:rPr lang="cs-CZ" sz="5400" b="1" i="1" u="sng" dirty="0">
                <a:solidFill>
                  <a:srgbClr val="FFFF00"/>
                </a:solidFill>
              </a:rPr>
              <a:t>problémem</a:t>
            </a:r>
            <a:r>
              <a:rPr lang="cs-CZ" sz="5400" b="1" dirty="0">
                <a:solidFill>
                  <a:schemeClr val="bg1"/>
                </a:solidFill>
              </a:rPr>
              <a:t>, aby dospěl k</a:t>
            </a:r>
          </a:p>
          <a:p>
            <a:pPr algn="ctr">
              <a:buNone/>
            </a:pPr>
            <a:r>
              <a:rPr lang="cs-CZ" sz="5400" b="1" i="1" u="sng" dirty="0"/>
              <a:t>obecnějšímu</a:t>
            </a:r>
            <a:r>
              <a:rPr lang="cs-CZ" sz="5400" b="1" i="1" dirty="0">
                <a:solidFill>
                  <a:schemeClr val="bg1"/>
                </a:solidFill>
              </a:rPr>
              <a:t> </a:t>
            </a:r>
            <a:r>
              <a:rPr lang="cs-CZ" sz="5400" b="1" dirty="0">
                <a:solidFill>
                  <a:schemeClr val="bg1"/>
                </a:solidFill>
              </a:rPr>
              <a:t>závěru.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sz="3600" b="1" dirty="0">
                <a:solidFill>
                  <a:schemeClr val="bg1"/>
                </a:solidFill>
              </a:rPr>
              <a:t>Hloubku úvahy ovlivňuje </a:t>
            </a:r>
            <a:r>
              <a:rPr lang="cs-CZ" sz="3600" b="1" i="1" u="sng" dirty="0">
                <a:solidFill>
                  <a:schemeClr val="bg1"/>
                </a:solidFill>
              </a:rPr>
              <a:t>osobnost autora</a:t>
            </a:r>
            <a:r>
              <a:rPr lang="cs-CZ" sz="3600" b="1" dirty="0">
                <a:solidFill>
                  <a:schemeClr val="bg1"/>
                </a:solidFill>
              </a:rPr>
              <a:t>: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cs-CZ" sz="4400" b="1" i="1" dirty="0">
                <a:solidFill>
                  <a:schemeClr val="bg1"/>
                </a:solidFill>
              </a:rPr>
              <a:t>úroveň myšlení</a:t>
            </a:r>
          </a:p>
          <a:p>
            <a:r>
              <a:rPr lang="cs-CZ" sz="4400" b="1" i="1" dirty="0">
                <a:solidFill>
                  <a:schemeClr val="bg1"/>
                </a:solidFill>
              </a:rPr>
              <a:t>životní zkušenosti</a:t>
            </a:r>
          </a:p>
          <a:p>
            <a:r>
              <a:rPr lang="cs-CZ" sz="4400" b="1" i="1" dirty="0">
                <a:solidFill>
                  <a:schemeClr val="bg1"/>
                </a:solidFill>
              </a:rPr>
              <a:t>bohatství poznatků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cs-CZ" b="1" dirty="0">
                <a:solidFill>
                  <a:schemeClr val="bg1"/>
                </a:solidFill>
              </a:rPr>
              <a:t>Úvahu můžeme nalézt v: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3600" b="1" i="1" u="sng" dirty="0">
                <a:solidFill>
                  <a:srgbClr val="FFFF66"/>
                </a:solidFill>
              </a:rPr>
              <a:t>uměleckém</a:t>
            </a:r>
            <a:r>
              <a:rPr lang="cs-CZ" sz="3600" b="1" i="1" dirty="0">
                <a:solidFill>
                  <a:schemeClr val="bg1"/>
                </a:solidFill>
              </a:rPr>
              <a:t> </a:t>
            </a:r>
            <a:r>
              <a:rPr lang="cs-CZ" sz="3600" b="1" dirty="0">
                <a:solidFill>
                  <a:schemeClr val="bg1"/>
                </a:solidFill>
              </a:rPr>
              <a:t>stylu (úvahy postav a vypravěče)</a:t>
            </a:r>
          </a:p>
          <a:p>
            <a:r>
              <a:rPr lang="cs-CZ" sz="3600" b="1" i="1" u="sng" dirty="0">
                <a:solidFill>
                  <a:srgbClr val="002060"/>
                </a:solidFill>
              </a:rPr>
              <a:t>publicistickém</a:t>
            </a:r>
            <a:r>
              <a:rPr lang="cs-CZ" sz="3600" b="1" dirty="0">
                <a:solidFill>
                  <a:schemeClr val="bg1"/>
                </a:solidFill>
              </a:rPr>
              <a:t> stylu (úvodník, komentář)</a:t>
            </a:r>
          </a:p>
          <a:p>
            <a:r>
              <a:rPr lang="cs-CZ" sz="3600" b="1" i="1" u="sng" dirty="0">
                <a:solidFill>
                  <a:srgbClr val="C00000"/>
                </a:solidFill>
              </a:rPr>
              <a:t>odborném</a:t>
            </a:r>
            <a:r>
              <a:rPr lang="cs-CZ" sz="3600" b="1" dirty="0">
                <a:solidFill>
                  <a:schemeClr val="bg1"/>
                </a:solidFill>
              </a:rPr>
              <a:t> stylu (vědecké hypotézy, výhledy)</a:t>
            </a:r>
          </a:p>
          <a:p>
            <a:pPr>
              <a:buNone/>
            </a:pPr>
            <a:endParaRPr lang="cs-CZ" sz="3600" b="1" dirty="0">
              <a:solidFill>
                <a:schemeClr val="bg1"/>
              </a:solidFill>
            </a:endParaRPr>
          </a:p>
          <a:p>
            <a:pPr>
              <a:buNone/>
            </a:pPr>
            <a:r>
              <a:rPr lang="cs-CZ" sz="3600" b="1" dirty="0">
                <a:solidFill>
                  <a:srgbClr val="FF0066"/>
                </a:solidFill>
              </a:rPr>
              <a:t>Charakter úvahy může být </a:t>
            </a:r>
            <a:r>
              <a:rPr lang="cs-CZ" sz="3600" b="1" dirty="0">
                <a:solidFill>
                  <a:schemeClr val="bg1"/>
                </a:solidFill>
              </a:rPr>
              <a:t>: </a:t>
            </a:r>
            <a:r>
              <a:rPr lang="cs-CZ" sz="3600" b="1" i="1" dirty="0">
                <a:solidFill>
                  <a:schemeClr val="bg1"/>
                </a:solidFill>
              </a:rPr>
              <a:t>historický, filozofický  </a:t>
            </a:r>
            <a:r>
              <a:rPr lang="cs-CZ" sz="3600" b="1" dirty="0">
                <a:solidFill>
                  <a:schemeClr val="bg1"/>
                </a:solidFill>
              </a:rPr>
              <a:t>nebo</a:t>
            </a:r>
            <a:r>
              <a:rPr lang="cs-CZ" sz="3600" b="1" i="1" dirty="0">
                <a:solidFill>
                  <a:schemeClr val="bg1"/>
                </a:solidFill>
              </a:rPr>
              <a:t> citově podbarvený.</a:t>
            </a:r>
            <a:endParaRPr lang="cs-CZ" sz="3600" b="1" dirty="0">
              <a:solidFill>
                <a:schemeClr val="bg1"/>
              </a:solidFill>
            </a:endParaRPr>
          </a:p>
        </p:txBody>
      </p:sp>
      <p:sp>
        <p:nvSpPr>
          <p:cNvPr id="4" name="Šipka dolů 3"/>
          <p:cNvSpPr/>
          <p:nvPr/>
        </p:nvSpPr>
        <p:spPr>
          <a:xfrm>
            <a:off x="6572264" y="357166"/>
            <a:ext cx="484632" cy="978408"/>
          </a:xfrm>
          <a:prstGeom prst="downArrow">
            <a:avLst/>
          </a:prstGeom>
          <a:solidFill>
            <a:schemeClr val="tx2"/>
          </a:solidFill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/>
              <a:t>Charakteristické rysy: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b="1" i="1" dirty="0">
                <a:solidFill>
                  <a:srgbClr val="FF0000"/>
                </a:solidFill>
                <a:latin typeface="+mj-lt"/>
              </a:rPr>
              <a:t>přemýšlí</a:t>
            </a:r>
            <a:r>
              <a:rPr lang="cs-CZ" sz="3600" b="1" dirty="0">
                <a:latin typeface="+mj-lt"/>
              </a:rPr>
              <a:t> o faktech a </a:t>
            </a:r>
            <a:r>
              <a:rPr lang="cs-CZ" sz="3600" b="1" i="1" dirty="0">
                <a:solidFill>
                  <a:srgbClr val="FF0000"/>
                </a:solidFill>
                <a:latin typeface="+mj-lt"/>
              </a:rPr>
              <a:t>hodnotí</a:t>
            </a:r>
            <a:r>
              <a:rPr lang="cs-CZ" sz="3600" b="1" dirty="0">
                <a:latin typeface="+mj-lt"/>
              </a:rPr>
              <a:t> je</a:t>
            </a:r>
          </a:p>
          <a:p>
            <a:r>
              <a:rPr lang="cs-CZ" sz="3600" b="1" i="1" dirty="0">
                <a:solidFill>
                  <a:srgbClr val="FF0000"/>
                </a:solidFill>
                <a:latin typeface="+mj-lt"/>
              </a:rPr>
              <a:t>vyvozuje obecné </a:t>
            </a:r>
            <a:r>
              <a:rPr lang="cs-CZ" sz="3600" b="1" dirty="0">
                <a:latin typeface="+mj-lt"/>
              </a:rPr>
              <a:t>závěry, ale</a:t>
            </a:r>
            <a:r>
              <a:rPr lang="cs-CZ" sz="3600" b="1" i="1" dirty="0">
                <a:latin typeface="+mj-lt"/>
              </a:rPr>
              <a:t> nepoučuje</a:t>
            </a:r>
          </a:p>
          <a:p>
            <a:r>
              <a:rPr lang="cs-CZ" sz="3600" b="1" dirty="0">
                <a:latin typeface="+mj-lt"/>
              </a:rPr>
              <a:t>vyjadřuje </a:t>
            </a:r>
            <a:r>
              <a:rPr lang="cs-CZ" sz="3600" b="1" i="1" dirty="0">
                <a:solidFill>
                  <a:srgbClr val="FF0000"/>
                </a:solidFill>
                <a:latin typeface="+mj-lt"/>
              </a:rPr>
              <a:t>subjektivní</a:t>
            </a:r>
            <a:r>
              <a:rPr lang="cs-CZ" sz="3600" b="1" dirty="0">
                <a:latin typeface="+mj-lt"/>
              </a:rPr>
              <a:t> postoje a názory autora</a:t>
            </a:r>
          </a:p>
          <a:p>
            <a:r>
              <a:rPr lang="cs-CZ" sz="3600" b="1" dirty="0">
                <a:latin typeface="+mj-lt"/>
              </a:rPr>
              <a:t>využívá </a:t>
            </a:r>
            <a:r>
              <a:rPr lang="cs-CZ" sz="3600" b="1" i="1" dirty="0">
                <a:solidFill>
                  <a:srgbClr val="FF0000"/>
                </a:solidFill>
                <a:latin typeface="+mj-lt"/>
              </a:rPr>
              <a:t>bohatý spisovný jazyk </a:t>
            </a:r>
            <a:r>
              <a:rPr lang="cs-CZ" sz="3600" b="1" dirty="0">
                <a:latin typeface="+mj-lt"/>
              </a:rPr>
              <a:t>(včetně metafor a obrazů), řečnické otázky, věty zvolací</a:t>
            </a:r>
          </a:p>
        </p:txBody>
      </p:sp>
      <p:sp>
        <p:nvSpPr>
          <p:cNvPr id="4" name="Slunce 3"/>
          <p:cNvSpPr/>
          <p:nvPr/>
        </p:nvSpPr>
        <p:spPr>
          <a:xfrm>
            <a:off x="6000760" y="357166"/>
            <a:ext cx="914400" cy="914400"/>
          </a:xfrm>
          <a:prstGeom prst="sun">
            <a:avLst/>
          </a:prstGeom>
          <a:solidFill>
            <a:srgbClr val="FF00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dirty="0">
                <a:solidFill>
                  <a:schemeClr val="bg1"/>
                </a:solidFill>
              </a:rPr>
              <a:t>OSNOVA:  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cs-CZ" sz="4000" b="1" u="sng" dirty="0">
                <a:solidFill>
                  <a:srgbClr val="FFFF00"/>
                </a:solidFill>
              </a:rPr>
              <a:t>Úvod</a:t>
            </a:r>
            <a:r>
              <a:rPr lang="cs-CZ" sz="4000" b="1" dirty="0">
                <a:solidFill>
                  <a:srgbClr val="FFFF00"/>
                </a:solidFill>
              </a:rPr>
              <a:t> </a:t>
            </a:r>
            <a:r>
              <a:rPr lang="cs-CZ" sz="4000" b="1" dirty="0">
                <a:solidFill>
                  <a:schemeClr val="bg1"/>
                </a:solidFill>
              </a:rPr>
              <a:t>- cíl úvahy </a:t>
            </a:r>
            <a:r>
              <a:rPr lang="cs-CZ" sz="4000" b="1" i="1" dirty="0">
                <a:solidFill>
                  <a:schemeClr val="bg1"/>
                </a:solidFill>
              </a:rPr>
              <a:t>(o čem a proč)</a:t>
            </a:r>
          </a:p>
          <a:p>
            <a:pPr marL="514350" indent="-514350">
              <a:buAutoNum type="arabicPeriod"/>
            </a:pPr>
            <a:r>
              <a:rPr lang="cs-CZ" sz="4000" b="1" u="sng" dirty="0">
                <a:solidFill>
                  <a:srgbClr val="FFC000"/>
                </a:solidFill>
              </a:rPr>
              <a:t>Vlastní úvaha </a:t>
            </a:r>
            <a:r>
              <a:rPr lang="cs-CZ" sz="4000" b="1" dirty="0">
                <a:solidFill>
                  <a:schemeClr val="bg1"/>
                </a:solidFill>
              </a:rPr>
              <a:t>- přemýšlení </a:t>
            </a:r>
            <a:r>
              <a:rPr lang="cs-CZ" sz="4000" b="1" i="1" dirty="0">
                <a:solidFill>
                  <a:schemeClr val="bg1"/>
                </a:solidFill>
              </a:rPr>
              <a:t>(uvažování, hodnocení, dílčí myšlenky)</a:t>
            </a:r>
            <a:endParaRPr lang="cs-CZ" sz="4000" b="1" dirty="0">
              <a:solidFill>
                <a:schemeClr val="bg1"/>
              </a:solidFill>
            </a:endParaRPr>
          </a:p>
          <a:p>
            <a:pPr marL="514350" indent="-514350">
              <a:buAutoNum type="arabicPeriod"/>
            </a:pPr>
            <a:r>
              <a:rPr lang="cs-CZ" sz="4000" b="1" u="sng" dirty="0">
                <a:solidFill>
                  <a:srgbClr val="FF0000"/>
                </a:solidFill>
              </a:rPr>
              <a:t>Závěr </a:t>
            </a:r>
            <a:r>
              <a:rPr lang="cs-CZ" sz="4000" b="1" dirty="0">
                <a:solidFill>
                  <a:schemeClr val="bg1"/>
                </a:solidFill>
              </a:rPr>
              <a:t>- zdůraznění, shrnutí (</a:t>
            </a:r>
            <a:r>
              <a:rPr lang="cs-CZ" sz="4000" b="1" i="1" dirty="0">
                <a:solidFill>
                  <a:schemeClr val="bg1"/>
                </a:solidFill>
              </a:rPr>
              <a:t>vyvození základní myšlenky úvahy)</a:t>
            </a:r>
          </a:p>
        </p:txBody>
      </p:sp>
      <p:sp>
        <p:nvSpPr>
          <p:cNvPr id="4" name="Vývojový diagram: více dokumentů 3"/>
          <p:cNvSpPr/>
          <p:nvPr/>
        </p:nvSpPr>
        <p:spPr>
          <a:xfrm>
            <a:off x="3143240" y="428604"/>
            <a:ext cx="1060704" cy="758952"/>
          </a:xfrm>
          <a:prstGeom prst="flowChartMultidocument">
            <a:avLst/>
          </a:prstGeom>
          <a:solidFill>
            <a:srgbClr val="92D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b="1" u="sng" dirty="0">
                <a:solidFill>
                  <a:srgbClr val="FF0000"/>
                </a:solidFill>
              </a:rPr>
              <a:t>ÚKOL: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cs-CZ" sz="3600" b="1" dirty="0">
                <a:solidFill>
                  <a:srgbClr val="FF0000"/>
                </a:solidFill>
              </a:rPr>
              <a:t>Napište do sešitu odpovědi na</a:t>
            </a:r>
          </a:p>
          <a:p>
            <a:pPr>
              <a:buNone/>
            </a:pPr>
            <a:r>
              <a:rPr lang="cs-CZ" sz="3600" b="1" dirty="0">
                <a:solidFill>
                  <a:srgbClr val="FF0000"/>
                </a:solidFill>
              </a:rPr>
              <a:t>následující otázky. Vytvořte souvislý</a:t>
            </a:r>
          </a:p>
          <a:p>
            <a:pPr>
              <a:buNone/>
            </a:pPr>
            <a:r>
              <a:rPr lang="cs-CZ" sz="3600" b="1" dirty="0">
                <a:solidFill>
                  <a:srgbClr val="FF0000"/>
                </a:solidFill>
              </a:rPr>
              <a:t>text:</a:t>
            </a:r>
          </a:p>
          <a:p>
            <a:pPr marL="514350" indent="-514350">
              <a:buAutoNum type="arabicPeriod"/>
            </a:pPr>
            <a:r>
              <a:rPr lang="cs-CZ" sz="3600" b="1" i="1" dirty="0">
                <a:solidFill>
                  <a:srgbClr val="002060"/>
                </a:solidFill>
              </a:rPr>
              <a:t>O kterém tématu přemýšlím nejčastěji?</a:t>
            </a:r>
          </a:p>
          <a:p>
            <a:pPr marL="514350" indent="-514350">
              <a:buAutoNum type="arabicPeriod"/>
            </a:pPr>
            <a:r>
              <a:rPr lang="cs-CZ" sz="3600" b="1" i="1" dirty="0">
                <a:solidFill>
                  <a:srgbClr val="002060"/>
                </a:solidFill>
              </a:rPr>
              <a:t>Proč?</a:t>
            </a:r>
          </a:p>
          <a:p>
            <a:pPr marL="514350" indent="-514350">
              <a:buAutoNum type="arabicPeriod"/>
            </a:pPr>
            <a:r>
              <a:rPr lang="cs-CZ" sz="3600" b="1" i="1" dirty="0">
                <a:solidFill>
                  <a:srgbClr val="002060"/>
                </a:solidFill>
              </a:rPr>
              <a:t>K jakým závěrům docházím?</a:t>
            </a:r>
            <a:endParaRPr lang="cs-CZ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176</Words>
  <Application>Microsoft Office PowerPoint</Application>
  <PresentationFormat>Předvádění na obrazovce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sady Office</vt:lpstr>
      <vt:lpstr>Prezentace aplikace PowerPoint</vt:lpstr>
      <vt:lpstr>ÚVAHA je útvar slohového postupu úvahového</vt:lpstr>
      <vt:lpstr>Hloubku úvahy ovlivňuje osobnost autora:</vt:lpstr>
      <vt:lpstr>Úvahu můžeme nalézt v:</vt:lpstr>
      <vt:lpstr>Charakteristické rysy:</vt:lpstr>
      <vt:lpstr>OSNOVA:   </vt:lpstr>
      <vt:lpstr>ÚKOL: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user</dc:creator>
  <cp:lastModifiedBy>Kamča</cp:lastModifiedBy>
  <cp:revision>22</cp:revision>
  <dcterms:created xsi:type="dcterms:W3CDTF">2013-07-18T09:16:07Z</dcterms:created>
  <dcterms:modified xsi:type="dcterms:W3CDTF">2020-03-20T13:18:33Z</dcterms:modified>
</cp:coreProperties>
</file>